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sldIdLst>
    <p:sldId id="256" r:id="rId2"/>
    <p:sldId id="260" r:id="rId3"/>
    <p:sldId id="259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</p:sldIdLst>
  <p:sldSz cx="9144000" cy="6858000" type="screen4x3"/>
  <p:notesSz cx="7099300" cy="10234613"/>
  <p:defaultTextStyle>
    <a:defPPr>
      <a:defRPr lang="es-E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-17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Título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17" name="16 Subtítulo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s-ES" smtClean="0"/>
              <a:t>Haga clic para modificar el estilo de subtítulo del patrón</a:t>
            </a:r>
            <a:endParaRPr lang="en-US"/>
          </a:p>
        </p:txBody>
      </p:sp>
      <p:sp>
        <p:nvSpPr>
          <p:cNvPr id="4" name="29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DA569B-35A5-4CA2-AA91-A15C4518078D}" type="datetimeFigureOut">
              <a:rPr lang="es-ES"/>
              <a:pPr>
                <a:defRPr/>
              </a:pPr>
              <a:t>30/06/2010</a:t>
            </a:fld>
            <a:endParaRPr lang="es-ES"/>
          </a:p>
        </p:txBody>
      </p:sp>
      <p:sp>
        <p:nvSpPr>
          <p:cNvPr id="5" name="18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2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ECC41F-398B-493C-B6FB-D87611265B1B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9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D39582-003D-4023-9EE8-753BB9DF27FB}" type="datetimeFigureOut">
              <a:rPr lang="es-ES"/>
              <a:pPr>
                <a:defRPr/>
              </a:pPr>
              <a:t>30/06/2010</a:t>
            </a:fld>
            <a:endParaRPr lang="es-ES"/>
          </a:p>
        </p:txBody>
      </p:sp>
      <p:sp>
        <p:nvSpPr>
          <p:cNvPr id="5" name="21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17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F8AE76-5EF2-4A29-94E1-D8D5E8BBCB25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9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4B45F6-A803-4394-841F-DB9C331C5852}" type="datetimeFigureOut">
              <a:rPr lang="es-ES"/>
              <a:pPr>
                <a:defRPr/>
              </a:pPr>
              <a:t>30/06/2010</a:t>
            </a:fld>
            <a:endParaRPr lang="es-ES"/>
          </a:p>
        </p:txBody>
      </p:sp>
      <p:sp>
        <p:nvSpPr>
          <p:cNvPr id="5" name="21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17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3F2F31-7890-41C5-85A9-9A99EA7C70C8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9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920DF2-746F-41F7-B776-97063C1F5581}" type="datetimeFigureOut">
              <a:rPr lang="es-ES"/>
              <a:pPr>
                <a:defRPr/>
              </a:pPr>
              <a:t>30/06/2010</a:t>
            </a:fld>
            <a:endParaRPr lang="es-ES"/>
          </a:p>
        </p:txBody>
      </p:sp>
      <p:sp>
        <p:nvSpPr>
          <p:cNvPr id="5" name="21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17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6C5C6C-E4D9-47EF-875D-3F8B54C51646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A7AB4F-89FA-4547-ABF1-FCDF661638AF}" type="datetimeFigureOut">
              <a:rPr lang="es-ES"/>
              <a:pPr>
                <a:defRPr/>
              </a:pPr>
              <a:t>30/06/2010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693945-7B12-4296-A56A-CA91B73244C0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5" name="9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EFDBBC-02DC-4AA7-BFC7-348319E946E4}" type="datetimeFigureOut">
              <a:rPr lang="es-ES"/>
              <a:pPr>
                <a:defRPr/>
              </a:pPr>
              <a:t>30/06/2010</a:t>
            </a:fld>
            <a:endParaRPr lang="es-ES"/>
          </a:p>
        </p:txBody>
      </p:sp>
      <p:sp>
        <p:nvSpPr>
          <p:cNvPr id="6" name="21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17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B67C34-35E7-4601-B7B6-28821A4FC2AF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contenido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7" name="9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C335C0-167E-4D70-BD26-2D58A5B81815}" type="datetimeFigureOut">
              <a:rPr lang="es-ES"/>
              <a:pPr>
                <a:defRPr/>
              </a:pPr>
              <a:t>30/06/2010</a:t>
            </a:fld>
            <a:endParaRPr lang="es-ES"/>
          </a:p>
        </p:txBody>
      </p:sp>
      <p:sp>
        <p:nvSpPr>
          <p:cNvPr id="8" name="21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9" name="17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D695D0-09DA-4A7E-B114-8A3F1CCB2AD2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9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7003C9-EA75-4070-9683-5427759CE000}" type="datetimeFigureOut">
              <a:rPr lang="es-ES"/>
              <a:pPr>
                <a:defRPr/>
              </a:pPr>
              <a:t>30/06/2010</a:t>
            </a:fld>
            <a:endParaRPr lang="es-ES"/>
          </a:p>
        </p:txBody>
      </p:sp>
      <p:sp>
        <p:nvSpPr>
          <p:cNvPr id="4" name="21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17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1714CB-42CB-47D2-B1B8-9BD6AA1C71FC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9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1E073F-B147-4814-B2E8-A7BF925223D6}" type="datetimeFigureOut">
              <a:rPr lang="es-ES"/>
              <a:pPr>
                <a:defRPr/>
              </a:pPr>
              <a:t>30/06/2010</a:t>
            </a:fld>
            <a:endParaRPr lang="es-ES"/>
          </a:p>
        </p:txBody>
      </p:sp>
      <p:sp>
        <p:nvSpPr>
          <p:cNvPr id="3" name="21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17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403410-5B73-4797-BBD8-8839FED8CF64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5" name="9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C28052-0E5E-4AEE-B723-D2204614CE09}" type="datetimeFigureOut">
              <a:rPr lang="es-ES"/>
              <a:pPr>
                <a:defRPr/>
              </a:pPr>
              <a:t>30/06/2010</a:t>
            </a:fld>
            <a:endParaRPr lang="es-ES"/>
          </a:p>
        </p:txBody>
      </p:sp>
      <p:sp>
        <p:nvSpPr>
          <p:cNvPr id="6" name="21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17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CC1779-C3CB-4589-A5EA-D6E5F327CAFB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Recortar y redondear rectángulo de esquina sencilla"/>
          <p:cNvSpPr/>
          <p:nvPr/>
        </p:nvSpPr>
        <p:spPr>
          <a:xfrm rot="420000" flipV="1">
            <a:off x="3165475" y="1108075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5 Triángulo rectángulo"/>
          <p:cNvSpPr/>
          <p:nvPr/>
        </p:nvSpPr>
        <p:spPr>
          <a:xfrm rot="420000" flipV="1">
            <a:off x="8004175" y="5359400"/>
            <a:ext cx="155575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6 Forma libre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8" name="7 Forma libre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s-ES" noProof="0" smtClean="0"/>
              <a:t>Haga clic en el icono para agregar una imagen</a:t>
            </a:r>
            <a:endParaRPr lang="en-US" noProof="0" dirty="0"/>
          </a:p>
        </p:txBody>
      </p:sp>
      <p:sp>
        <p:nvSpPr>
          <p:cNvPr id="9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B1FFAE-68A4-4A14-A79B-298623515F4B}" type="datetimeFigureOut">
              <a:rPr lang="es-ES"/>
              <a:pPr>
                <a:defRPr/>
              </a:pPr>
              <a:t>30/06/2010</a:t>
            </a:fld>
            <a:endParaRPr lang="es-ES"/>
          </a:p>
        </p:txBody>
      </p:sp>
      <p:sp>
        <p:nvSpPr>
          <p:cNvPr id="10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1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060905-C24A-4387-B8A6-920D3694C4D2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Forma libre"/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8" name="7 Forma libre"/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028" name="8 Marcador de título"/>
          <p:cNvSpPr>
            <a:spLocks noGrp="1"/>
          </p:cNvSpPr>
          <p:nvPr>
            <p:ph type="title"/>
          </p:nvPr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título del patrón</a:t>
            </a:r>
            <a:endParaRPr lang="en-US" smtClean="0"/>
          </a:p>
        </p:txBody>
      </p:sp>
      <p:sp>
        <p:nvSpPr>
          <p:cNvPr id="1029" name="29 Marcador de texto"/>
          <p:cNvSpPr>
            <a:spLocks noGrp="1"/>
          </p:cNvSpPr>
          <p:nvPr>
            <p:ph type="body" idx="1"/>
          </p:nvPr>
        </p:nvSpPr>
        <p:spPr bwMode="auto">
          <a:xfrm>
            <a:off x="457200" y="1935163"/>
            <a:ext cx="8229600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smtClean="0"/>
          </a:p>
        </p:txBody>
      </p:sp>
      <p:sp>
        <p:nvSpPr>
          <p:cNvPr id="10" name="9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2">
                    <a:shade val="9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9FF1A63F-ADF5-4E7F-94C5-4972F0FE605A}" type="datetimeFigureOut">
              <a:rPr lang="es-ES"/>
              <a:pPr>
                <a:defRPr/>
              </a:pPr>
              <a:t>30/06/2010</a:t>
            </a:fld>
            <a:endParaRPr lang="es-ES"/>
          </a:p>
        </p:txBody>
      </p:sp>
      <p:sp>
        <p:nvSpPr>
          <p:cNvPr id="22" name="21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8" name="17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2">
                    <a:shade val="9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E9AFD364-5E53-4D5F-ADE5-C5F64043BB64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  <p:grpSp>
        <p:nvGrpSpPr>
          <p:cNvPr id="1033" name="1 Grupo"/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sp>
          <p:nvSpPr>
            <p:cNvPr id="12" name="11 Forma libre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3" name="12 Forma libre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1" r:id="rId1"/>
    <p:sldLayoutId id="2147483783" r:id="rId2"/>
    <p:sldLayoutId id="2147483792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93" r:id="rId9"/>
    <p:sldLayoutId id="2147483789" r:id="rId10"/>
    <p:sldLayoutId id="2147483790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fontAlgn="base">
        <a:spcBef>
          <a:spcPct val="20000"/>
        </a:spcBef>
        <a:spcAft>
          <a:spcPct val="0"/>
        </a:spcAft>
        <a:buClr>
          <a:srgbClr val="0BD0D9"/>
        </a:buClr>
        <a:buSzPct val="9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fontAlgn="base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l" rtl="0" fontAlgn="base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fontAlgn="base">
        <a:spcBef>
          <a:spcPct val="20000"/>
        </a:spcBef>
        <a:spcAft>
          <a:spcPct val="0"/>
        </a:spcAft>
        <a:buClr>
          <a:srgbClr val="0BD0D9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l" rtl="0" fontAlgn="base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3000364" y="428604"/>
            <a:ext cx="5351318" cy="1828800"/>
          </a:xfrm>
        </p:spPr>
        <p:txBody>
          <a:bodyPr>
            <a:normAutofit fontScale="90000"/>
          </a:bodyPr>
          <a:lstStyle/>
          <a:p>
            <a:pPr algn="l" fontAlgn="auto">
              <a:spcAft>
                <a:spcPts val="0"/>
              </a:spcAft>
              <a:defRPr/>
            </a:pPr>
            <a:r>
              <a:rPr lang="es-ES" dirty="0" smtClean="0"/>
              <a:t/>
            </a:r>
            <a:br>
              <a:rPr lang="es-ES" dirty="0" smtClean="0"/>
            </a:br>
            <a:r>
              <a:rPr lang="es-ES" sz="1800" dirty="0" smtClean="0"/>
              <a:t>Desde </a:t>
            </a:r>
            <a:r>
              <a:rPr lang="es-ES" sz="1800" dirty="0" err="1" smtClean="0"/>
              <a:t>Paine</a:t>
            </a:r>
            <a:r>
              <a:rPr lang="es-ES" sz="1800" dirty="0" smtClean="0"/>
              <a:t/>
            </a:r>
            <a:br>
              <a:rPr lang="es-ES" sz="1800" dirty="0" smtClean="0"/>
            </a:br>
            <a:r>
              <a:rPr lang="es-ES" sz="1800" dirty="0" smtClean="0"/>
              <a:t>“</a:t>
            </a:r>
            <a:r>
              <a:rPr lang="es-ES" sz="3100" dirty="0" smtClean="0"/>
              <a:t>Los Auténticos Chacareros”</a:t>
            </a:r>
            <a:r>
              <a:rPr lang="es-ES" dirty="0" smtClean="0"/>
              <a:t/>
            </a:r>
            <a:br>
              <a:rPr lang="es-ES" dirty="0" smtClean="0"/>
            </a:br>
            <a:endParaRPr lang="es-ES" dirty="0"/>
          </a:p>
        </p:txBody>
      </p:sp>
      <p:pic>
        <p:nvPicPr>
          <p:cNvPr id="4" name="3 Imagen" descr="S5031869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00125" y="1476375"/>
            <a:ext cx="7478713" cy="4984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15000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428596" y="785794"/>
            <a:ext cx="7851648" cy="1214446"/>
          </a:xfrm>
        </p:spPr>
        <p:txBody>
          <a:bodyPr>
            <a:normAutofit fontScale="90000"/>
          </a:bodyPr>
          <a:lstStyle/>
          <a:p>
            <a:pPr algn="l" fontAlgn="auto">
              <a:spcAft>
                <a:spcPts val="0"/>
              </a:spcAft>
              <a:defRPr/>
            </a:pPr>
            <a:r>
              <a:rPr lang="es-ES" dirty="0" smtClean="0"/>
              <a:t/>
            </a:r>
            <a:br>
              <a:rPr lang="es-ES" dirty="0" smtClean="0"/>
            </a:br>
            <a:r>
              <a:rPr lang="es-ES" dirty="0" smtClean="0"/>
              <a:t/>
            </a:r>
            <a:br>
              <a:rPr lang="es-ES" dirty="0" smtClean="0"/>
            </a:br>
            <a:r>
              <a:rPr lang="es-ES" dirty="0" smtClean="0"/>
              <a:t/>
            </a:r>
            <a:br>
              <a:rPr lang="es-ES" dirty="0" smtClean="0"/>
            </a:br>
            <a:r>
              <a:rPr lang="es-ES" dirty="0" smtClean="0"/>
              <a:t/>
            </a:r>
            <a:br>
              <a:rPr lang="es-ES" dirty="0" smtClean="0"/>
            </a:br>
            <a:r>
              <a:rPr lang="es-ES" dirty="0" smtClean="0"/>
              <a:t/>
            </a:r>
            <a:br>
              <a:rPr lang="es-ES" dirty="0" smtClean="0"/>
            </a:br>
            <a:r>
              <a:rPr lang="es-ES" dirty="0" smtClean="0"/>
              <a:t/>
            </a:r>
            <a:br>
              <a:rPr lang="es-ES" dirty="0" smtClean="0"/>
            </a:br>
            <a:r>
              <a:rPr lang="es-ES" dirty="0" smtClean="0"/>
              <a:t/>
            </a:r>
            <a:br>
              <a:rPr lang="es-ES" dirty="0" smtClean="0"/>
            </a:br>
            <a:r>
              <a:rPr lang="es-ES" dirty="0" smtClean="0"/>
              <a:t/>
            </a:r>
            <a:br>
              <a:rPr lang="es-ES" dirty="0" smtClean="0"/>
            </a:br>
            <a:r>
              <a:rPr lang="es-ES" dirty="0" smtClean="0"/>
              <a:t/>
            </a:r>
            <a:br>
              <a:rPr lang="es-ES" dirty="0" smtClean="0"/>
            </a:br>
            <a:r>
              <a:rPr lang="es-ES" dirty="0" smtClean="0"/>
              <a:t>Discografía últimos años</a:t>
            </a:r>
            <a:br>
              <a:rPr lang="es-ES" dirty="0" smtClean="0"/>
            </a:br>
            <a:endParaRPr lang="es-ES" dirty="0"/>
          </a:p>
        </p:txBody>
      </p:sp>
      <p:pic>
        <p:nvPicPr>
          <p:cNvPr id="14339" name="3 Imagen" descr="20%20cuecas%20zapateadas1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313" y="1214438"/>
            <a:ext cx="2786062" cy="298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0" name="4 Imagen" descr="de%20un%20cuanto%20hay.bmp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71750" y="3071813"/>
            <a:ext cx="3500438" cy="3538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1" name="6 Imagen" descr="Pasando%20por%20champa2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15000" y="1428750"/>
            <a:ext cx="3143250" cy="316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428596" y="785794"/>
            <a:ext cx="7851648" cy="1214446"/>
          </a:xfrm>
        </p:spPr>
        <p:txBody>
          <a:bodyPr>
            <a:normAutofit fontScale="90000"/>
          </a:bodyPr>
          <a:lstStyle/>
          <a:p>
            <a:pPr algn="l" fontAlgn="auto">
              <a:spcAft>
                <a:spcPts val="0"/>
              </a:spcAft>
              <a:defRPr/>
            </a:pPr>
            <a:r>
              <a:rPr lang="es-ES" dirty="0" smtClean="0"/>
              <a:t/>
            </a:r>
            <a:br>
              <a:rPr lang="es-ES" dirty="0" smtClean="0"/>
            </a:br>
            <a:r>
              <a:rPr lang="es-ES" dirty="0" smtClean="0"/>
              <a:t/>
            </a:r>
            <a:br>
              <a:rPr lang="es-ES" dirty="0" smtClean="0"/>
            </a:br>
            <a:r>
              <a:rPr lang="es-ES" dirty="0" smtClean="0"/>
              <a:t/>
            </a:r>
            <a:br>
              <a:rPr lang="es-ES" dirty="0" smtClean="0"/>
            </a:br>
            <a:r>
              <a:rPr lang="es-ES" dirty="0" smtClean="0"/>
              <a:t/>
            </a:r>
            <a:br>
              <a:rPr lang="es-ES" dirty="0" smtClean="0"/>
            </a:br>
            <a:r>
              <a:rPr lang="es-ES" dirty="0" smtClean="0"/>
              <a:t/>
            </a:r>
            <a:br>
              <a:rPr lang="es-ES" dirty="0" smtClean="0"/>
            </a:br>
            <a:r>
              <a:rPr lang="es-ES" dirty="0" smtClean="0"/>
              <a:t/>
            </a:r>
            <a:br>
              <a:rPr lang="es-ES" dirty="0" smtClean="0"/>
            </a:br>
            <a:r>
              <a:rPr lang="es-ES" dirty="0" smtClean="0"/>
              <a:t/>
            </a:r>
            <a:br>
              <a:rPr lang="es-ES" dirty="0" smtClean="0"/>
            </a:br>
            <a:r>
              <a:rPr lang="es-ES" dirty="0" smtClean="0"/>
              <a:t/>
            </a:r>
            <a:br>
              <a:rPr lang="es-ES" dirty="0" smtClean="0"/>
            </a:br>
            <a:r>
              <a:rPr lang="es-ES" dirty="0" smtClean="0"/>
              <a:t/>
            </a:r>
            <a:br>
              <a:rPr lang="es-ES" dirty="0" smtClean="0"/>
            </a:br>
            <a:r>
              <a:rPr lang="es-ES" dirty="0" smtClean="0"/>
              <a:t>Festivales y Televisión</a:t>
            </a:r>
            <a:br>
              <a:rPr lang="es-ES" dirty="0" smtClean="0"/>
            </a:br>
            <a:endParaRPr lang="es-ES" dirty="0"/>
          </a:p>
        </p:txBody>
      </p:sp>
      <p:sp>
        <p:nvSpPr>
          <p:cNvPr id="15363" name="2 CuadroTexto"/>
          <p:cNvSpPr txBox="1">
            <a:spLocks noChangeArrowheads="1"/>
          </p:cNvSpPr>
          <p:nvPr/>
        </p:nvSpPr>
        <p:spPr bwMode="auto">
          <a:xfrm>
            <a:off x="357188" y="1000125"/>
            <a:ext cx="8072437" cy="452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800100" lvl="1" indent="-342900"/>
            <a:endParaRPr lang="es-ES">
              <a:latin typeface="Constantia" pitchFamily="18" charset="0"/>
            </a:endParaRPr>
          </a:p>
          <a:p>
            <a:r>
              <a:rPr lang="es-MX" b="1" u="sng">
                <a:latin typeface="Constantia" pitchFamily="18" charset="0"/>
              </a:rPr>
              <a:t>DESTACADOS</a:t>
            </a:r>
          </a:p>
          <a:p>
            <a:endParaRPr lang="es-ES" b="1" u="sng">
              <a:latin typeface="Constantia" pitchFamily="18" charset="0"/>
            </a:endParaRPr>
          </a:p>
          <a:p>
            <a:r>
              <a:rPr lang="es-ES" b="1">
                <a:latin typeface="Constantia" pitchFamily="18" charset="0"/>
              </a:rPr>
              <a:t>2003 Nominación Premios “Apes”</a:t>
            </a:r>
          </a:p>
          <a:p>
            <a:r>
              <a:rPr lang="es-ES">
                <a:latin typeface="Constantia" pitchFamily="18" charset="0"/>
              </a:rPr>
              <a:t> </a:t>
            </a:r>
            <a:endParaRPr lang="es-ES" sz="1200">
              <a:latin typeface="Constantia" pitchFamily="18" charset="0"/>
            </a:endParaRPr>
          </a:p>
          <a:p>
            <a:r>
              <a:rPr lang="es-ES">
                <a:latin typeface="Constantia" pitchFamily="18" charset="0"/>
              </a:rPr>
              <a:t>2003 al 2005	“Sábados Gigantes</a:t>
            </a:r>
            <a:endParaRPr lang="es-ES" sz="1200">
              <a:latin typeface="Constantia" pitchFamily="18" charset="0"/>
            </a:endParaRPr>
          </a:p>
          <a:p>
            <a:r>
              <a:rPr lang="es-ES">
                <a:latin typeface="Constantia" pitchFamily="18" charset="0"/>
              </a:rPr>
              <a:t>2004 al 2007	“Buenos Días a Todos”</a:t>
            </a:r>
            <a:endParaRPr lang="es-ES" sz="1200">
              <a:latin typeface="Constantia" pitchFamily="18" charset="0"/>
            </a:endParaRPr>
          </a:p>
          <a:p>
            <a:r>
              <a:rPr lang="es-ES">
                <a:latin typeface="Constantia" pitchFamily="18" charset="0"/>
              </a:rPr>
              <a:t>2003 al 2008	Fiesta de la Chilenidad  Parque “Padre Alberto Hurtado”</a:t>
            </a:r>
            <a:endParaRPr lang="es-ES" sz="1200">
              <a:latin typeface="Constantia" pitchFamily="18" charset="0"/>
            </a:endParaRPr>
          </a:p>
          <a:p>
            <a:r>
              <a:rPr lang="es-ES">
                <a:latin typeface="Constantia" pitchFamily="18" charset="0"/>
              </a:rPr>
              <a:t>2008 		TVN Programa especial con los Autenticos Chacareros 			“FRUTOS DEL PAIS”.</a:t>
            </a:r>
            <a:endParaRPr lang="es-ES" sz="1200">
              <a:latin typeface="Constantia" pitchFamily="18" charset="0"/>
            </a:endParaRPr>
          </a:p>
          <a:p>
            <a:r>
              <a:rPr lang="es-ES">
                <a:latin typeface="Constantia" pitchFamily="18" charset="0"/>
              </a:rPr>
              <a:t>2009  		Programa TVN “grandes realizadores Chilenos”</a:t>
            </a:r>
            <a:endParaRPr lang="es-ES" sz="1200">
              <a:latin typeface="Constantia" pitchFamily="18" charset="0"/>
            </a:endParaRPr>
          </a:p>
          <a:p>
            <a:endParaRPr lang="es-ES">
              <a:latin typeface="Constantia" pitchFamily="18" charset="0"/>
            </a:endParaRPr>
          </a:p>
          <a:p>
            <a:r>
              <a:rPr lang="es-ES">
                <a:latin typeface="Constantia" pitchFamily="18" charset="0"/>
              </a:rPr>
              <a:t>Otras participaciones recientes:</a:t>
            </a:r>
          </a:p>
          <a:p>
            <a:r>
              <a:rPr lang="es-ES">
                <a:latin typeface="Constantia" pitchFamily="18" charset="0"/>
              </a:rPr>
              <a:t>Fiestas costumbristas de “Carelmapu”, Caleta el Piojo de Niebla en Valdivia.</a:t>
            </a:r>
            <a:endParaRPr lang="es-ES" sz="1200">
              <a:latin typeface="Constantia" pitchFamily="18" charset="0"/>
            </a:endParaRPr>
          </a:p>
          <a:p>
            <a:r>
              <a:rPr lang="es-ES">
                <a:latin typeface="Constantia" pitchFamily="18" charset="0"/>
              </a:rPr>
              <a:t>Tolten, Santa Juana, Renaico, Rio Bueno, Colina, Lo Prado, Semana Pomairina, los Muermos, etc., etc. y más etc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285720" y="500042"/>
            <a:ext cx="7851648" cy="1214446"/>
          </a:xfrm>
        </p:spPr>
        <p:txBody>
          <a:bodyPr>
            <a:normAutofit fontScale="90000"/>
          </a:bodyPr>
          <a:lstStyle/>
          <a:p>
            <a:pPr algn="l" fontAlgn="auto">
              <a:spcAft>
                <a:spcPts val="0"/>
              </a:spcAft>
              <a:defRPr/>
            </a:pPr>
            <a:r>
              <a:rPr lang="es-ES" dirty="0" smtClean="0"/>
              <a:t/>
            </a:r>
            <a:br>
              <a:rPr lang="es-ES" dirty="0" smtClean="0"/>
            </a:br>
            <a:r>
              <a:rPr lang="es-ES" dirty="0" smtClean="0"/>
              <a:t/>
            </a:r>
            <a:br>
              <a:rPr lang="es-ES" dirty="0" smtClean="0"/>
            </a:br>
            <a:r>
              <a:rPr lang="es-ES" dirty="0" smtClean="0"/>
              <a:t/>
            </a:r>
            <a:br>
              <a:rPr lang="es-ES" dirty="0" smtClean="0"/>
            </a:br>
            <a:r>
              <a:rPr lang="es-ES" dirty="0" smtClean="0"/>
              <a:t/>
            </a:r>
            <a:br>
              <a:rPr lang="es-ES" dirty="0" smtClean="0"/>
            </a:br>
            <a:r>
              <a:rPr lang="es-ES" dirty="0" smtClean="0"/>
              <a:t/>
            </a:r>
            <a:br>
              <a:rPr lang="es-ES" dirty="0" smtClean="0"/>
            </a:br>
            <a:r>
              <a:rPr lang="es-ES" dirty="0" smtClean="0"/>
              <a:t/>
            </a:r>
            <a:br>
              <a:rPr lang="es-ES" dirty="0" smtClean="0"/>
            </a:br>
            <a:r>
              <a:rPr lang="es-ES" dirty="0" smtClean="0"/>
              <a:t/>
            </a:r>
            <a:br>
              <a:rPr lang="es-ES" dirty="0" smtClean="0"/>
            </a:br>
            <a:r>
              <a:rPr lang="es-ES" dirty="0" smtClean="0"/>
              <a:t/>
            </a:r>
            <a:br>
              <a:rPr lang="es-ES" dirty="0" smtClean="0"/>
            </a:br>
            <a:r>
              <a:rPr lang="es-ES" dirty="0" smtClean="0"/>
              <a:t/>
            </a:r>
            <a:br>
              <a:rPr lang="es-ES" dirty="0" smtClean="0"/>
            </a:br>
            <a:r>
              <a:rPr lang="es-ES" dirty="0" smtClean="0"/>
              <a:t>Desde </a:t>
            </a:r>
            <a:r>
              <a:rPr lang="es-ES" dirty="0" err="1" smtClean="0"/>
              <a:t>Paine</a:t>
            </a:r>
            <a:r>
              <a:rPr lang="es-ES" dirty="0" smtClean="0"/>
              <a:t>…</a:t>
            </a:r>
            <a:br>
              <a:rPr lang="es-ES" dirty="0" smtClean="0"/>
            </a:br>
            <a:r>
              <a:rPr lang="es-ES" dirty="0" smtClean="0"/>
              <a:t>“Los Auténticos Chacareros”</a:t>
            </a:r>
            <a:endParaRPr lang="es-ES" dirty="0"/>
          </a:p>
        </p:txBody>
      </p:sp>
      <p:pic>
        <p:nvPicPr>
          <p:cNvPr id="16387" name="4 Imagen" descr="portada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57313" y="1714500"/>
            <a:ext cx="6083300" cy="4232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8" name="5 CuadroTexto"/>
          <p:cNvSpPr txBox="1">
            <a:spLocks noChangeArrowheads="1"/>
          </p:cNvSpPr>
          <p:nvPr/>
        </p:nvSpPr>
        <p:spPr bwMode="auto">
          <a:xfrm>
            <a:off x="500063" y="6000750"/>
            <a:ext cx="66421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ES">
                <a:latin typeface="Constantia" pitchFamily="18" charset="0"/>
              </a:rPr>
              <a:t>CONTACTO: 09 856 78 77 / Correo: elianarodriguez@terra.com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428596" y="571480"/>
            <a:ext cx="7851648" cy="1828800"/>
          </a:xfrm>
        </p:spPr>
        <p:txBody>
          <a:bodyPr>
            <a:normAutofit fontScale="90000"/>
          </a:bodyPr>
          <a:lstStyle/>
          <a:p>
            <a:pPr algn="l" fontAlgn="auto">
              <a:spcAft>
                <a:spcPts val="0"/>
              </a:spcAft>
              <a:defRPr/>
            </a:pPr>
            <a:r>
              <a:rPr lang="es-ES" dirty="0" smtClean="0"/>
              <a:t/>
            </a:r>
            <a:br>
              <a:rPr lang="es-ES" dirty="0" smtClean="0"/>
            </a:br>
            <a:r>
              <a:rPr lang="es-ES" sz="3100" dirty="0" smtClean="0"/>
              <a:t>Nuestra Trayectoria</a:t>
            </a:r>
            <a:r>
              <a:rPr lang="es-ES" dirty="0" smtClean="0"/>
              <a:t/>
            </a:r>
            <a:br>
              <a:rPr lang="es-ES" dirty="0" smtClean="0"/>
            </a:br>
            <a:r>
              <a:rPr lang="es-ES" dirty="0" smtClean="0"/>
              <a:t>“Los Auténticos Chacareros”</a:t>
            </a:r>
            <a:br>
              <a:rPr lang="es-ES" dirty="0" smtClean="0"/>
            </a:br>
            <a:endParaRPr lang="es-ES" dirty="0"/>
          </a:p>
        </p:txBody>
      </p:sp>
      <p:sp>
        <p:nvSpPr>
          <p:cNvPr id="6147" name="4 CuadroTexto"/>
          <p:cNvSpPr txBox="1">
            <a:spLocks noChangeArrowheads="1"/>
          </p:cNvSpPr>
          <p:nvPr/>
        </p:nvSpPr>
        <p:spPr bwMode="auto">
          <a:xfrm>
            <a:off x="285750" y="1785938"/>
            <a:ext cx="4286250" cy="452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MX">
                <a:latin typeface="Constantia" pitchFamily="18" charset="0"/>
              </a:rPr>
              <a:t>Paininos; hijos de campesinos con una gracia, picardía y talento natural, han dignificado al campesino en todo chile.</a:t>
            </a:r>
            <a:endParaRPr lang="es-ES">
              <a:latin typeface="Constantia" pitchFamily="18" charset="0"/>
            </a:endParaRPr>
          </a:p>
          <a:p>
            <a:endParaRPr lang="es-MX">
              <a:latin typeface="Constantia" pitchFamily="18" charset="0"/>
            </a:endParaRPr>
          </a:p>
          <a:p>
            <a:r>
              <a:rPr lang="es-MX">
                <a:latin typeface="Constantia" pitchFamily="18" charset="0"/>
              </a:rPr>
              <a:t>Se han  presentado en imnumerables escenarios a través de todo Chile, logrando entretener a los asistentes con su rutina y costumbres de las zonas del campo, la cual se fortalece a través de su lenguaje, vestimentas y canciones.</a:t>
            </a:r>
          </a:p>
          <a:p>
            <a:endParaRPr lang="es-ES">
              <a:latin typeface="Constantia" pitchFamily="18" charset="0"/>
            </a:endParaRPr>
          </a:p>
          <a:p>
            <a:r>
              <a:rPr lang="es-MX">
                <a:latin typeface="Constantia" pitchFamily="18" charset="0"/>
              </a:rPr>
              <a:t>El Amable, El Justino y la Estercita son la esencia misma del Campesino, pilares fundamentales del éxito, reconocimiento y profesionalismo de “Los Auténticos Chacareros de Paine”</a:t>
            </a:r>
            <a:endParaRPr lang="es-ES">
              <a:latin typeface="Constantia" pitchFamily="18" charset="0"/>
            </a:endParaRPr>
          </a:p>
        </p:txBody>
      </p:sp>
      <p:sp>
        <p:nvSpPr>
          <p:cNvPr id="6148" name="5 CuadroTexto"/>
          <p:cNvSpPr txBox="1">
            <a:spLocks noChangeArrowheads="1"/>
          </p:cNvSpPr>
          <p:nvPr/>
        </p:nvSpPr>
        <p:spPr bwMode="auto">
          <a:xfrm>
            <a:off x="3857625" y="6215063"/>
            <a:ext cx="458787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ES">
                <a:latin typeface="Constantia" pitchFamily="18" charset="0"/>
              </a:rPr>
              <a:t>09 085 39 64   /   elianarodriguez@terra.com</a:t>
            </a:r>
          </a:p>
        </p:txBody>
      </p:sp>
      <p:pic>
        <p:nvPicPr>
          <p:cNvPr id="6149" name="6 Imagen" descr="S5031850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14875" y="3000375"/>
            <a:ext cx="4110038" cy="2928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142844" y="0"/>
            <a:ext cx="7851648" cy="857232"/>
          </a:xfrm>
        </p:spPr>
        <p:txBody>
          <a:bodyPr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s-ES" dirty="0" smtClean="0"/>
              <a:t/>
            </a:r>
            <a:br>
              <a:rPr lang="es-ES" dirty="0" smtClean="0"/>
            </a:br>
            <a:r>
              <a:rPr lang="es-ES" dirty="0" smtClean="0"/>
              <a:t/>
            </a:r>
            <a:br>
              <a:rPr lang="es-ES" dirty="0" smtClean="0"/>
            </a:br>
            <a:r>
              <a:rPr lang="es-ES" dirty="0" smtClean="0"/>
              <a:t/>
            </a:r>
            <a:br>
              <a:rPr lang="es-ES" dirty="0" smtClean="0"/>
            </a:br>
            <a:r>
              <a:rPr lang="es-ES" dirty="0" smtClean="0"/>
              <a:t/>
            </a:r>
            <a:br>
              <a:rPr lang="es-ES" dirty="0" smtClean="0"/>
            </a:br>
            <a:r>
              <a:rPr lang="es-ES" dirty="0" smtClean="0"/>
              <a:t/>
            </a:r>
            <a:br>
              <a:rPr lang="es-ES" dirty="0" smtClean="0"/>
            </a:br>
            <a:r>
              <a:rPr lang="es-ES" dirty="0" smtClean="0"/>
              <a:t/>
            </a:r>
            <a:br>
              <a:rPr lang="es-ES" dirty="0" smtClean="0"/>
            </a:br>
            <a:r>
              <a:rPr lang="es-ES" dirty="0" smtClean="0"/>
              <a:t/>
            </a:r>
            <a:br>
              <a:rPr lang="es-ES" dirty="0" smtClean="0"/>
            </a:br>
            <a:r>
              <a:rPr lang="es-ES" dirty="0" smtClean="0"/>
              <a:t/>
            </a:r>
            <a:br>
              <a:rPr lang="es-ES" dirty="0" smtClean="0"/>
            </a:br>
            <a:r>
              <a:rPr lang="es-ES" dirty="0" smtClean="0"/>
              <a:t/>
            </a:r>
            <a:br>
              <a:rPr lang="es-ES" dirty="0" smtClean="0"/>
            </a:br>
            <a:r>
              <a:rPr lang="es-ES" dirty="0" smtClean="0"/>
              <a:t/>
            </a:r>
            <a:br>
              <a:rPr lang="es-ES" dirty="0" smtClean="0"/>
            </a:br>
            <a:r>
              <a:rPr lang="es-ES" dirty="0" smtClean="0"/>
              <a:t/>
            </a:r>
            <a:br>
              <a:rPr lang="es-ES" dirty="0" smtClean="0"/>
            </a:br>
            <a:r>
              <a:rPr lang="es-ES" dirty="0" smtClean="0"/>
              <a:t>Eliana Rodríguez La Estercita”</a:t>
            </a:r>
            <a:endParaRPr lang="es-ES" dirty="0"/>
          </a:p>
        </p:txBody>
      </p:sp>
      <p:pic>
        <p:nvPicPr>
          <p:cNvPr id="7171" name="5 Imagen" descr="eliana rodriguez 3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86563" y="1071563"/>
            <a:ext cx="2211387" cy="560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2" name="6 CuadroTexto"/>
          <p:cNvSpPr txBox="1">
            <a:spLocks noChangeArrowheads="1"/>
          </p:cNvSpPr>
          <p:nvPr/>
        </p:nvSpPr>
        <p:spPr bwMode="auto">
          <a:xfrm>
            <a:off x="357188" y="1071563"/>
            <a:ext cx="6000750" cy="563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MX">
                <a:latin typeface="Constantia" pitchFamily="18" charset="0"/>
              </a:rPr>
              <a:t>Painina de pura cepa, picarona, alegre y muy sociable.</a:t>
            </a:r>
          </a:p>
          <a:p>
            <a:endParaRPr lang="es-ES">
              <a:latin typeface="Constantia" pitchFamily="18" charset="0"/>
            </a:endParaRPr>
          </a:p>
          <a:p>
            <a:r>
              <a:rPr lang="es-MX">
                <a:latin typeface="Constantia" pitchFamily="18" charset="0"/>
              </a:rPr>
              <a:t>En 1978 ingresa al grupo, donde ha permanecido todo este tiempo. </a:t>
            </a:r>
          </a:p>
          <a:p>
            <a:endParaRPr lang="es-MX">
              <a:latin typeface="Constantia" pitchFamily="18" charset="0"/>
            </a:endParaRPr>
          </a:p>
          <a:p>
            <a:r>
              <a:rPr lang="es-MX">
                <a:latin typeface="Constantia" pitchFamily="18" charset="0"/>
              </a:rPr>
              <a:t>Durante este periodo ha trabajado por fortalecer  y mantener la identidad campesina del pueblo de Paine.</a:t>
            </a:r>
          </a:p>
          <a:p>
            <a:endParaRPr lang="es-MX">
              <a:latin typeface="Constantia" pitchFamily="18" charset="0"/>
            </a:endParaRPr>
          </a:p>
          <a:p>
            <a:r>
              <a:rPr lang="es-MX">
                <a:latin typeface="Constantia" pitchFamily="18" charset="0"/>
              </a:rPr>
              <a:t>Autora, compositora y recopiladora de canciones de raíz folclórica, Directora del Semillero “Chacareros de Paine”, que se fortalece al obtener el proyecto FONDART 2005.</a:t>
            </a:r>
            <a:endParaRPr lang="es-ES">
              <a:latin typeface="Constantia" pitchFamily="18" charset="0"/>
            </a:endParaRPr>
          </a:p>
          <a:p>
            <a:endParaRPr lang="es-MX">
              <a:latin typeface="Constantia" pitchFamily="18" charset="0"/>
            </a:endParaRPr>
          </a:p>
          <a:p>
            <a:r>
              <a:rPr lang="es-MX">
                <a:latin typeface="Constantia" pitchFamily="18" charset="0"/>
              </a:rPr>
              <a:t>Monitora de folclor y directora de muchos grupos folclóricos de la zona. </a:t>
            </a:r>
          </a:p>
          <a:p>
            <a:endParaRPr lang="es-MX">
              <a:latin typeface="Constantia" pitchFamily="18" charset="0"/>
            </a:endParaRPr>
          </a:p>
          <a:p>
            <a:r>
              <a:rPr lang="es-MX">
                <a:latin typeface="Constantia" pitchFamily="18" charset="0"/>
              </a:rPr>
              <a:t>Conductora del programa Folclórico “La Chacra Vip”  de Radio Nuevo Buinense y presentadora del programa  </a:t>
            </a:r>
          </a:p>
          <a:p>
            <a:r>
              <a:rPr lang="es-MX">
                <a:latin typeface="Constantia" pitchFamily="18" charset="0"/>
              </a:rPr>
              <a:t>“VIVA CHILE” de Canal 33, de la comuna de Buin.</a:t>
            </a:r>
          </a:p>
          <a:p>
            <a:endParaRPr lang="es-MX">
              <a:latin typeface="Constantia" pitchFamily="18" charset="0"/>
            </a:endParaRPr>
          </a:p>
          <a:p>
            <a:r>
              <a:rPr lang="es-MX">
                <a:latin typeface="Constantia" pitchFamily="18" charset="0"/>
              </a:rPr>
              <a:t>Icono del folclor Chileno con su imagen y picardía.</a:t>
            </a:r>
            <a:endParaRPr lang="es-ES">
              <a:latin typeface="Constant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428596" y="214290"/>
            <a:ext cx="7851648" cy="1828800"/>
          </a:xfrm>
        </p:spPr>
        <p:txBody>
          <a:bodyPr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s-ES" dirty="0" smtClean="0"/>
              <a:t/>
            </a:r>
            <a:br>
              <a:rPr lang="es-ES" dirty="0" smtClean="0"/>
            </a:br>
            <a:r>
              <a:rPr lang="es-ES" dirty="0" smtClean="0"/>
              <a:t/>
            </a:r>
            <a:br>
              <a:rPr lang="es-ES" dirty="0" smtClean="0"/>
            </a:br>
            <a:r>
              <a:rPr lang="es-ES" dirty="0" smtClean="0"/>
              <a:t/>
            </a:r>
            <a:br>
              <a:rPr lang="es-ES" dirty="0" smtClean="0"/>
            </a:br>
            <a:r>
              <a:rPr lang="es-ES" dirty="0" smtClean="0"/>
              <a:t/>
            </a:r>
            <a:br>
              <a:rPr lang="es-ES" dirty="0" smtClean="0"/>
            </a:br>
            <a:r>
              <a:rPr lang="es-ES" dirty="0" smtClean="0"/>
              <a:t/>
            </a:r>
            <a:br>
              <a:rPr lang="es-ES" dirty="0" smtClean="0"/>
            </a:br>
            <a:r>
              <a:rPr lang="es-ES" dirty="0" smtClean="0"/>
              <a:t/>
            </a:r>
            <a:br>
              <a:rPr lang="es-ES" dirty="0" smtClean="0"/>
            </a:br>
            <a:r>
              <a:rPr lang="es-ES" dirty="0" smtClean="0"/>
              <a:t/>
            </a:r>
            <a:br>
              <a:rPr lang="es-ES" dirty="0" smtClean="0"/>
            </a:br>
            <a:r>
              <a:rPr lang="es-ES" dirty="0" smtClean="0"/>
              <a:t/>
            </a:r>
            <a:br>
              <a:rPr lang="es-ES" dirty="0" smtClean="0"/>
            </a:br>
            <a:r>
              <a:rPr lang="es-ES" dirty="0" smtClean="0"/>
              <a:t/>
            </a:r>
            <a:br>
              <a:rPr lang="es-ES" dirty="0" smtClean="0"/>
            </a:br>
            <a:r>
              <a:rPr lang="es-ES" dirty="0" smtClean="0"/>
              <a:t/>
            </a:r>
            <a:br>
              <a:rPr lang="es-ES" dirty="0" smtClean="0"/>
            </a:br>
            <a:r>
              <a:rPr lang="es-ES" dirty="0" smtClean="0"/>
              <a:t/>
            </a:r>
            <a:br>
              <a:rPr lang="es-ES" dirty="0" smtClean="0"/>
            </a:br>
            <a:r>
              <a:rPr lang="es-ES" dirty="0" smtClean="0"/>
              <a:t/>
            </a:r>
            <a:br>
              <a:rPr lang="es-ES" dirty="0" smtClean="0"/>
            </a:br>
            <a:r>
              <a:rPr lang="es-ES" dirty="0" smtClean="0"/>
              <a:t/>
            </a:r>
            <a:br>
              <a:rPr lang="es-ES" dirty="0" smtClean="0"/>
            </a:br>
            <a:r>
              <a:rPr lang="es-ES" dirty="0" smtClean="0"/>
              <a:t>José Miguel Meza “Justino”</a:t>
            </a:r>
            <a:br>
              <a:rPr lang="es-ES" dirty="0" smtClean="0"/>
            </a:br>
            <a:endParaRPr lang="es-ES" dirty="0"/>
          </a:p>
        </p:txBody>
      </p:sp>
      <p:sp>
        <p:nvSpPr>
          <p:cNvPr id="8195" name="6 CuadroTexto"/>
          <p:cNvSpPr txBox="1">
            <a:spLocks noChangeArrowheads="1"/>
          </p:cNvSpPr>
          <p:nvPr/>
        </p:nvSpPr>
        <p:spPr bwMode="auto">
          <a:xfrm>
            <a:off x="4286250" y="1285875"/>
            <a:ext cx="4714875" cy="535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MX">
                <a:latin typeface="Constantia" pitchFamily="18" charset="0"/>
              </a:rPr>
              <a:t>PAININO DE PURA CEPA</a:t>
            </a:r>
          </a:p>
          <a:p>
            <a:endParaRPr lang="es-ES">
              <a:latin typeface="Constantia" pitchFamily="18" charset="0"/>
            </a:endParaRPr>
          </a:p>
          <a:p>
            <a:r>
              <a:rPr lang="es-MX">
                <a:latin typeface="Constantia" pitchFamily="18" charset="0"/>
              </a:rPr>
              <a:t>Desde el año 1978 pertenece al conjunto Chacareros de Paine; su ingreso al conjunto </a:t>
            </a:r>
          </a:p>
          <a:p>
            <a:r>
              <a:rPr lang="es-MX">
                <a:latin typeface="Constantia" pitchFamily="18" charset="0"/>
              </a:rPr>
              <a:t>es fundamental para el crecimiento y profesionalismo del grupo; su imagen es el sello que caracteriza e identifica a los Auténticos Chacareros.</a:t>
            </a:r>
          </a:p>
          <a:p>
            <a:endParaRPr lang="es-ES">
              <a:latin typeface="Constantia" pitchFamily="18" charset="0"/>
            </a:endParaRPr>
          </a:p>
          <a:p>
            <a:r>
              <a:rPr lang="es-MX">
                <a:latin typeface="Constantia" pitchFamily="18" charset="0"/>
              </a:rPr>
              <a:t>Es ícono del folclor campesino.</a:t>
            </a:r>
          </a:p>
          <a:p>
            <a:endParaRPr lang="es-ES">
              <a:latin typeface="Constantia" pitchFamily="18" charset="0"/>
            </a:endParaRPr>
          </a:p>
          <a:p>
            <a:r>
              <a:rPr lang="es-MX">
                <a:latin typeface="Constantia" pitchFamily="18" charset="0"/>
              </a:rPr>
              <a:t>Con su tormento, sus ojotas, su forma de bailar y de contar las historias picaras del campesino, es uno de los principales atractivos del Show del Conjunto </a:t>
            </a:r>
          </a:p>
          <a:p>
            <a:r>
              <a:rPr lang="es-MX">
                <a:latin typeface="Constantia" pitchFamily="18" charset="0"/>
              </a:rPr>
              <a:t>“Los Auténticos Chacareros”.</a:t>
            </a:r>
            <a:endParaRPr lang="es-ES">
              <a:latin typeface="Constantia" pitchFamily="18" charset="0"/>
            </a:endParaRPr>
          </a:p>
          <a:p>
            <a:endParaRPr lang="es-MX">
              <a:latin typeface="Constantia" pitchFamily="18" charset="0"/>
            </a:endParaRPr>
          </a:p>
          <a:p>
            <a:r>
              <a:rPr lang="es-MX">
                <a:latin typeface="Constantia" pitchFamily="18" charset="0"/>
              </a:rPr>
              <a:t>Muchos  intentan imitarlo, </a:t>
            </a:r>
          </a:p>
          <a:p>
            <a:r>
              <a:rPr lang="es-MX">
                <a:latin typeface="Constantia" pitchFamily="18" charset="0"/>
              </a:rPr>
              <a:t>pero jamás lo podrán igualar.</a:t>
            </a:r>
            <a:endParaRPr lang="es-ES">
              <a:latin typeface="Constantia" pitchFamily="18" charset="0"/>
            </a:endParaRPr>
          </a:p>
        </p:txBody>
      </p:sp>
      <p:pic>
        <p:nvPicPr>
          <p:cNvPr id="8196" name="4 Imagen" descr="negro solo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500" y="1285875"/>
            <a:ext cx="3600450" cy="4897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428596" y="214290"/>
            <a:ext cx="7851648" cy="1828800"/>
          </a:xfrm>
        </p:spPr>
        <p:txBody>
          <a:bodyPr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s-ES" dirty="0" smtClean="0"/>
              <a:t/>
            </a:r>
            <a:br>
              <a:rPr lang="es-ES" dirty="0" smtClean="0"/>
            </a:br>
            <a:r>
              <a:rPr lang="es-ES" dirty="0" smtClean="0"/>
              <a:t/>
            </a:r>
            <a:br>
              <a:rPr lang="es-ES" dirty="0" smtClean="0"/>
            </a:br>
            <a:r>
              <a:rPr lang="es-ES" dirty="0" smtClean="0"/>
              <a:t/>
            </a:r>
            <a:br>
              <a:rPr lang="es-ES" dirty="0" smtClean="0"/>
            </a:br>
            <a:r>
              <a:rPr lang="es-ES" dirty="0" smtClean="0"/>
              <a:t/>
            </a:r>
            <a:br>
              <a:rPr lang="es-ES" dirty="0" smtClean="0"/>
            </a:br>
            <a:r>
              <a:rPr lang="es-ES" dirty="0" smtClean="0"/>
              <a:t/>
            </a:r>
            <a:br>
              <a:rPr lang="es-ES" dirty="0" smtClean="0"/>
            </a:br>
            <a:r>
              <a:rPr lang="es-ES" dirty="0" smtClean="0"/>
              <a:t/>
            </a:r>
            <a:br>
              <a:rPr lang="es-ES" dirty="0" smtClean="0"/>
            </a:br>
            <a:r>
              <a:rPr lang="es-ES" dirty="0" smtClean="0"/>
              <a:t/>
            </a:r>
            <a:br>
              <a:rPr lang="es-ES" dirty="0" smtClean="0"/>
            </a:br>
            <a:r>
              <a:rPr lang="es-ES" dirty="0" smtClean="0"/>
              <a:t/>
            </a:r>
            <a:br>
              <a:rPr lang="es-ES" dirty="0" smtClean="0"/>
            </a:br>
            <a:r>
              <a:rPr lang="es-ES" dirty="0" smtClean="0"/>
              <a:t/>
            </a:r>
            <a:br>
              <a:rPr lang="es-ES" dirty="0" smtClean="0"/>
            </a:br>
            <a:r>
              <a:rPr lang="es-ES" dirty="0" smtClean="0"/>
              <a:t/>
            </a:r>
            <a:br>
              <a:rPr lang="es-ES" dirty="0" smtClean="0"/>
            </a:br>
            <a:r>
              <a:rPr lang="es-ES" dirty="0" smtClean="0"/>
              <a:t/>
            </a:r>
            <a:br>
              <a:rPr lang="es-ES" dirty="0" smtClean="0"/>
            </a:br>
            <a:r>
              <a:rPr lang="es-ES" dirty="0" smtClean="0"/>
              <a:t/>
            </a:r>
            <a:br>
              <a:rPr lang="es-ES" dirty="0" smtClean="0"/>
            </a:br>
            <a:r>
              <a:rPr lang="es-ES" dirty="0" smtClean="0"/>
              <a:t/>
            </a:r>
            <a:br>
              <a:rPr lang="es-ES" dirty="0" smtClean="0"/>
            </a:br>
            <a:r>
              <a:rPr lang="es-ES" dirty="0" smtClean="0"/>
              <a:t>Cecilia </a:t>
            </a:r>
            <a:r>
              <a:rPr lang="es-ES" dirty="0" err="1" smtClean="0"/>
              <a:t>Villablanca</a:t>
            </a:r>
            <a:r>
              <a:rPr lang="es-ES" dirty="0" smtClean="0"/>
              <a:t> “La </a:t>
            </a:r>
            <a:r>
              <a:rPr lang="es-ES" dirty="0" err="1" smtClean="0"/>
              <a:t>Cecy</a:t>
            </a:r>
            <a:r>
              <a:rPr lang="es-ES" dirty="0" smtClean="0"/>
              <a:t>”</a:t>
            </a:r>
            <a:br>
              <a:rPr lang="es-ES" dirty="0" smtClean="0"/>
            </a:br>
            <a:endParaRPr lang="es-ES" dirty="0"/>
          </a:p>
        </p:txBody>
      </p:sp>
      <p:sp>
        <p:nvSpPr>
          <p:cNvPr id="9219" name="6 CuadroTexto"/>
          <p:cNvSpPr txBox="1">
            <a:spLocks noChangeArrowheads="1"/>
          </p:cNvSpPr>
          <p:nvPr/>
        </p:nvSpPr>
        <p:spPr bwMode="auto">
          <a:xfrm>
            <a:off x="428625" y="1428750"/>
            <a:ext cx="5000625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MX">
                <a:latin typeface="Constantia" pitchFamily="18" charset="0"/>
              </a:rPr>
              <a:t>Campesina, livianita de sangre, inocente  y afinadita para cantar; tiene la raíz campesina en su sangre. </a:t>
            </a:r>
          </a:p>
          <a:p>
            <a:endParaRPr lang="es-MX">
              <a:latin typeface="Constantia" pitchFamily="18" charset="0"/>
            </a:endParaRPr>
          </a:p>
          <a:p>
            <a:r>
              <a:rPr lang="es-MX">
                <a:latin typeface="Constantia" pitchFamily="18" charset="0"/>
              </a:rPr>
              <a:t>Con ella llego la savia nueva a nuestro conjunto, heredando la misión de mantener y preservar a través del tiempo, nuestro legado cultural.</a:t>
            </a:r>
          </a:p>
          <a:p>
            <a:endParaRPr lang="es-ES">
              <a:latin typeface="Constantia" pitchFamily="18" charset="0"/>
            </a:endParaRPr>
          </a:p>
          <a:p>
            <a:r>
              <a:rPr lang="es-MX">
                <a:latin typeface="Constantia" pitchFamily="18" charset="0"/>
              </a:rPr>
              <a:t>Canta, baila, toca la guitarra, puntea, toca el Arpa y la afina en las posturas que quiera. Pertenece al Liceo Técnico Profesional de Buin donde se desempeña haciendo folclor  y administrando la biblioteca.</a:t>
            </a:r>
          </a:p>
          <a:p>
            <a:endParaRPr lang="es-ES">
              <a:latin typeface="Constantia" pitchFamily="18" charset="0"/>
            </a:endParaRPr>
          </a:p>
          <a:p>
            <a:r>
              <a:rPr lang="es-MX">
                <a:latin typeface="Constantia" pitchFamily="18" charset="0"/>
              </a:rPr>
              <a:t>A sus 24 años, junto a los Autenticos Chacareros, ha disfrutado recorriendo las más importantes ciudades y comunas de Chile</a:t>
            </a:r>
            <a:endParaRPr lang="es-ES">
              <a:latin typeface="Constantia" pitchFamily="18" charset="0"/>
            </a:endParaRPr>
          </a:p>
        </p:txBody>
      </p:sp>
      <p:pic>
        <p:nvPicPr>
          <p:cNvPr id="9220" name="4 Imagen" descr="S5031838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57813" y="1643063"/>
            <a:ext cx="3535362" cy="442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214282" y="0"/>
            <a:ext cx="8072494" cy="1000108"/>
          </a:xfrm>
        </p:spPr>
        <p:txBody>
          <a:bodyPr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s-ES" sz="4800" dirty="0" smtClean="0"/>
              <a:t/>
            </a:r>
            <a:br>
              <a:rPr lang="es-ES" sz="4800" dirty="0" smtClean="0"/>
            </a:br>
            <a:r>
              <a:rPr lang="es-ES" sz="4800" dirty="0" smtClean="0"/>
              <a:t/>
            </a:r>
            <a:br>
              <a:rPr lang="es-ES" sz="4800" dirty="0" smtClean="0"/>
            </a:br>
            <a:r>
              <a:rPr lang="es-ES" sz="4800" dirty="0" smtClean="0"/>
              <a:t/>
            </a:r>
            <a:br>
              <a:rPr lang="es-ES" sz="4800" dirty="0" smtClean="0"/>
            </a:br>
            <a:r>
              <a:rPr lang="es-ES" sz="4800" dirty="0" smtClean="0"/>
              <a:t/>
            </a:r>
            <a:br>
              <a:rPr lang="es-ES" sz="4800" dirty="0" smtClean="0"/>
            </a:br>
            <a:r>
              <a:rPr lang="es-ES" sz="4800" dirty="0" smtClean="0"/>
              <a:t/>
            </a:r>
            <a:br>
              <a:rPr lang="es-ES" sz="4800" dirty="0" smtClean="0"/>
            </a:br>
            <a:r>
              <a:rPr lang="es-ES" sz="4800" dirty="0" smtClean="0"/>
              <a:t/>
            </a:r>
            <a:br>
              <a:rPr lang="es-ES" sz="4800" dirty="0" smtClean="0"/>
            </a:br>
            <a:r>
              <a:rPr lang="es-ES" sz="4800" dirty="0" smtClean="0"/>
              <a:t/>
            </a:r>
            <a:br>
              <a:rPr lang="es-ES" sz="4800" dirty="0" smtClean="0"/>
            </a:br>
            <a:r>
              <a:rPr lang="es-ES" sz="4800" dirty="0" smtClean="0"/>
              <a:t/>
            </a:r>
            <a:br>
              <a:rPr lang="es-ES" sz="4800" dirty="0" smtClean="0"/>
            </a:br>
            <a:r>
              <a:rPr lang="es-ES" sz="4800" dirty="0" smtClean="0"/>
              <a:t/>
            </a:r>
            <a:br>
              <a:rPr lang="es-ES" sz="4800" dirty="0" smtClean="0"/>
            </a:br>
            <a:r>
              <a:rPr lang="es-ES" sz="4800" dirty="0" smtClean="0"/>
              <a:t/>
            </a:r>
            <a:br>
              <a:rPr lang="es-ES" sz="4800" dirty="0" smtClean="0"/>
            </a:br>
            <a:r>
              <a:rPr lang="es-ES" sz="4800" dirty="0" smtClean="0"/>
              <a:t/>
            </a:r>
            <a:br>
              <a:rPr lang="es-ES" sz="4800" dirty="0" smtClean="0"/>
            </a:br>
            <a:r>
              <a:rPr lang="es-ES" sz="4800" dirty="0" smtClean="0"/>
              <a:t>Katherine Sepúlveda “La Cata”</a:t>
            </a:r>
            <a:endParaRPr lang="es-ES" sz="4800" dirty="0"/>
          </a:p>
        </p:txBody>
      </p:sp>
      <p:sp>
        <p:nvSpPr>
          <p:cNvPr id="10243" name="6 CuadroTexto"/>
          <p:cNvSpPr txBox="1">
            <a:spLocks noChangeArrowheads="1"/>
          </p:cNvSpPr>
          <p:nvPr/>
        </p:nvSpPr>
        <p:spPr bwMode="auto">
          <a:xfrm>
            <a:off x="4500563" y="1143000"/>
            <a:ext cx="4286250" cy="563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MX">
                <a:latin typeface="Constantia" pitchFamily="18" charset="0"/>
              </a:rPr>
              <a:t>Conquetona, alegre y picarona;</a:t>
            </a:r>
          </a:p>
          <a:p>
            <a:r>
              <a:rPr lang="es-MX">
                <a:latin typeface="Constantia" pitchFamily="18" charset="0"/>
              </a:rPr>
              <a:t>con una voz privilegiada que la hace merecedora de muchos halagos.</a:t>
            </a:r>
          </a:p>
          <a:p>
            <a:endParaRPr lang="es-MX">
              <a:latin typeface="Constantia" pitchFamily="18" charset="0"/>
            </a:endParaRPr>
          </a:p>
          <a:p>
            <a:r>
              <a:rPr lang="es-MX">
                <a:latin typeface="Constantia" pitchFamily="18" charset="0"/>
              </a:rPr>
              <a:t>Ella es la savia nueva que trajo aires que purificaron los sonidos de la guitarra y del canto campesino de “Los Auténticos Chacareros”</a:t>
            </a:r>
          </a:p>
          <a:p>
            <a:endParaRPr lang="es-ES">
              <a:latin typeface="Constantia" pitchFamily="18" charset="0"/>
            </a:endParaRPr>
          </a:p>
          <a:p>
            <a:r>
              <a:rPr lang="es-MX">
                <a:latin typeface="Constantia" pitchFamily="18" charset="0"/>
              </a:rPr>
              <a:t>Voz principal de la canción “Puede que llegue el Día”, cueca que fue finalista del pre-viña 2007, tema utilizado como banda sonora en documentales “Grandes realizadores chilenos” y “Frutos del País”.</a:t>
            </a:r>
            <a:endParaRPr lang="es-ES">
              <a:latin typeface="Constantia" pitchFamily="18" charset="0"/>
            </a:endParaRPr>
          </a:p>
          <a:p>
            <a:endParaRPr lang="es-MX">
              <a:latin typeface="Constantia" pitchFamily="18" charset="0"/>
            </a:endParaRPr>
          </a:p>
          <a:p>
            <a:r>
              <a:rPr lang="es-MX">
                <a:latin typeface="Constantia" pitchFamily="18" charset="0"/>
              </a:rPr>
              <a:t>Canta, baila y toca guitarra. </a:t>
            </a:r>
          </a:p>
          <a:p>
            <a:endParaRPr lang="es-MX">
              <a:latin typeface="Constantia" pitchFamily="18" charset="0"/>
            </a:endParaRPr>
          </a:p>
          <a:p>
            <a:r>
              <a:rPr lang="es-MX">
                <a:latin typeface="Constantia" pitchFamily="18" charset="0"/>
              </a:rPr>
              <a:t>A sus 24 años es heredera de este legado cultural que seguro se mantendrá por muchos años más.</a:t>
            </a:r>
            <a:endParaRPr lang="es-ES">
              <a:latin typeface="Constantia" pitchFamily="18" charset="0"/>
            </a:endParaRPr>
          </a:p>
        </p:txBody>
      </p:sp>
      <p:pic>
        <p:nvPicPr>
          <p:cNvPr id="10244" name="4 Imagen" descr="kata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88" y="1214438"/>
            <a:ext cx="4032250" cy="542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500034" y="500042"/>
            <a:ext cx="7851648" cy="1828800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s-ES" dirty="0" smtClean="0"/>
              <a:t/>
            </a:r>
            <a:br>
              <a:rPr lang="es-ES" dirty="0" smtClean="0"/>
            </a:br>
            <a:r>
              <a:rPr lang="es-ES" dirty="0" smtClean="0"/>
              <a:t/>
            </a:r>
            <a:br>
              <a:rPr lang="es-ES" dirty="0" smtClean="0"/>
            </a:br>
            <a:r>
              <a:rPr lang="es-ES" dirty="0" smtClean="0"/>
              <a:t/>
            </a:r>
            <a:br>
              <a:rPr lang="es-ES" dirty="0" smtClean="0"/>
            </a:br>
            <a:r>
              <a:rPr lang="es-ES" dirty="0" smtClean="0"/>
              <a:t/>
            </a:r>
            <a:br>
              <a:rPr lang="es-ES" dirty="0" smtClean="0"/>
            </a:br>
            <a:r>
              <a:rPr lang="es-ES" dirty="0" smtClean="0"/>
              <a:t/>
            </a:r>
            <a:br>
              <a:rPr lang="es-ES" dirty="0" smtClean="0"/>
            </a:br>
            <a:r>
              <a:rPr lang="es-ES" dirty="0" smtClean="0"/>
              <a:t/>
            </a:r>
            <a:br>
              <a:rPr lang="es-ES" dirty="0" smtClean="0"/>
            </a:br>
            <a:r>
              <a:rPr lang="es-ES" dirty="0" smtClean="0"/>
              <a:t/>
            </a:r>
            <a:br>
              <a:rPr lang="es-ES" dirty="0" smtClean="0"/>
            </a:br>
            <a:r>
              <a:rPr lang="es-ES" dirty="0" smtClean="0"/>
              <a:t/>
            </a:r>
            <a:br>
              <a:rPr lang="es-ES" dirty="0" smtClean="0"/>
            </a:br>
            <a:r>
              <a:rPr lang="es-ES" dirty="0" smtClean="0"/>
              <a:t/>
            </a:r>
            <a:br>
              <a:rPr lang="es-ES" dirty="0" smtClean="0"/>
            </a:br>
            <a:r>
              <a:rPr lang="es-ES" dirty="0" smtClean="0"/>
              <a:t/>
            </a:r>
            <a:br>
              <a:rPr lang="es-ES" dirty="0" smtClean="0"/>
            </a:br>
            <a:r>
              <a:rPr lang="es-ES" dirty="0" smtClean="0"/>
              <a:t/>
            </a:r>
            <a:br>
              <a:rPr lang="es-ES" dirty="0" smtClean="0"/>
            </a:br>
            <a:r>
              <a:rPr lang="es-ES" dirty="0" smtClean="0"/>
              <a:t/>
            </a:r>
            <a:br>
              <a:rPr lang="es-ES" dirty="0" smtClean="0"/>
            </a:br>
            <a:r>
              <a:rPr lang="es-ES" dirty="0" smtClean="0"/>
              <a:t/>
            </a:r>
            <a:br>
              <a:rPr lang="es-ES" dirty="0" smtClean="0"/>
            </a:br>
            <a:r>
              <a:rPr lang="es-ES" dirty="0" smtClean="0"/>
              <a:t>Rafael Sánchez </a:t>
            </a:r>
            <a:br>
              <a:rPr lang="es-ES" dirty="0" smtClean="0"/>
            </a:br>
            <a:r>
              <a:rPr lang="es-ES" dirty="0" smtClean="0"/>
              <a:t>“El </a:t>
            </a:r>
            <a:r>
              <a:rPr lang="es-ES" dirty="0" err="1" smtClean="0"/>
              <a:t>Amaule</a:t>
            </a:r>
            <a:r>
              <a:rPr lang="es-ES" dirty="0" smtClean="0"/>
              <a:t>”</a:t>
            </a:r>
            <a:br>
              <a:rPr lang="es-ES" dirty="0" smtClean="0"/>
            </a:br>
            <a:endParaRPr lang="es-ES" dirty="0"/>
          </a:p>
        </p:txBody>
      </p:sp>
      <p:sp>
        <p:nvSpPr>
          <p:cNvPr id="11267" name="6 CuadroTexto"/>
          <p:cNvSpPr txBox="1">
            <a:spLocks noChangeArrowheads="1"/>
          </p:cNvSpPr>
          <p:nvPr/>
        </p:nvSpPr>
        <p:spPr bwMode="auto">
          <a:xfrm>
            <a:off x="3857625" y="1857375"/>
            <a:ext cx="5072063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MX">
                <a:latin typeface="Constantia" pitchFamily="18" charset="0"/>
              </a:rPr>
              <a:t>Campesino de pura cepa; ingresó al grupo el 1978.</a:t>
            </a:r>
          </a:p>
          <a:p>
            <a:endParaRPr lang="es-MX">
              <a:latin typeface="Constantia" pitchFamily="18" charset="0"/>
            </a:endParaRPr>
          </a:p>
          <a:p>
            <a:r>
              <a:rPr lang="es-MX">
                <a:latin typeface="Constantia" pitchFamily="18" charset="0"/>
              </a:rPr>
              <a:t>También es uno de los pilares fundamentales de “Los Auténticos Chacareros”; con su imagen alegre y picarona, bueno para la talla y el bailar, con una sonrisa amplia ha sido una imagen que identifica y caracteriza al conjunto </a:t>
            </a:r>
          </a:p>
          <a:p>
            <a:endParaRPr lang="es-MX">
              <a:latin typeface="Constantia" pitchFamily="18" charset="0"/>
            </a:endParaRPr>
          </a:p>
          <a:p>
            <a:r>
              <a:rPr lang="es-MX">
                <a:latin typeface="Constantia" pitchFamily="18" charset="0"/>
              </a:rPr>
              <a:t>Por su carisma fué protagonista del comercial de televisión de la Lotería en 1985. </a:t>
            </a:r>
          </a:p>
          <a:p>
            <a:endParaRPr lang="es-MX">
              <a:latin typeface="Constantia" pitchFamily="18" charset="0"/>
            </a:endParaRPr>
          </a:p>
          <a:p>
            <a:r>
              <a:rPr lang="es-MX">
                <a:latin typeface="Constantia" pitchFamily="18" charset="0"/>
              </a:rPr>
              <a:t>Su imagen también es un icono del folclor de raíz campesina de Paine y de Chile.</a:t>
            </a:r>
          </a:p>
          <a:p>
            <a:endParaRPr lang="es-ES">
              <a:latin typeface="Constantia" pitchFamily="18" charset="0"/>
            </a:endParaRPr>
          </a:p>
          <a:p>
            <a:r>
              <a:rPr lang="es-MX">
                <a:latin typeface="Constantia" pitchFamily="18" charset="0"/>
              </a:rPr>
              <a:t>Su imagen a sido de gran importancia para dar a conocer el nombre de Paine y de “Los Auténticos Chacareros”</a:t>
            </a:r>
            <a:endParaRPr lang="es-ES">
              <a:latin typeface="Constantia" pitchFamily="18" charset="0"/>
            </a:endParaRPr>
          </a:p>
        </p:txBody>
      </p:sp>
      <p:pic>
        <p:nvPicPr>
          <p:cNvPr id="11268" name="5 Imagen" descr="amable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313" y="428625"/>
            <a:ext cx="3500437" cy="6215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500034" y="-142900"/>
            <a:ext cx="7851648" cy="1214446"/>
          </a:xfrm>
        </p:spPr>
        <p:txBody>
          <a:bodyPr>
            <a:normAutofit fontScale="90000"/>
          </a:bodyPr>
          <a:lstStyle/>
          <a:p>
            <a:pPr algn="l" fontAlgn="auto">
              <a:spcAft>
                <a:spcPts val="0"/>
              </a:spcAft>
              <a:defRPr/>
            </a:pPr>
            <a:r>
              <a:rPr lang="es-ES" dirty="0" smtClean="0"/>
              <a:t/>
            </a:r>
            <a:br>
              <a:rPr lang="es-ES" dirty="0" smtClean="0"/>
            </a:br>
            <a:r>
              <a:rPr lang="es-ES" dirty="0" smtClean="0"/>
              <a:t/>
            </a:r>
            <a:br>
              <a:rPr lang="es-ES" dirty="0" smtClean="0"/>
            </a:br>
            <a:r>
              <a:rPr lang="es-ES" dirty="0" smtClean="0"/>
              <a:t/>
            </a:r>
            <a:br>
              <a:rPr lang="es-ES" dirty="0" smtClean="0"/>
            </a:br>
            <a:r>
              <a:rPr lang="es-ES" dirty="0" smtClean="0"/>
              <a:t/>
            </a:r>
            <a:br>
              <a:rPr lang="es-ES" dirty="0" smtClean="0"/>
            </a:br>
            <a:r>
              <a:rPr lang="es-ES" dirty="0" smtClean="0"/>
              <a:t/>
            </a:r>
            <a:br>
              <a:rPr lang="es-ES" dirty="0" smtClean="0"/>
            </a:br>
            <a:r>
              <a:rPr lang="es-ES" dirty="0" smtClean="0"/>
              <a:t/>
            </a:r>
            <a:br>
              <a:rPr lang="es-ES" dirty="0" smtClean="0"/>
            </a:br>
            <a:r>
              <a:rPr lang="es-ES" dirty="0" smtClean="0"/>
              <a:t/>
            </a:r>
            <a:br>
              <a:rPr lang="es-ES" dirty="0" smtClean="0"/>
            </a:br>
            <a:r>
              <a:rPr lang="es-ES" dirty="0" smtClean="0"/>
              <a:t/>
            </a:r>
            <a:br>
              <a:rPr lang="es-ES" dirty="0" smtClean="0"/>
            </a:br>
            <a:r>
              <a:rPr lang="es-ES" dirty="0" smtClean="0"/>
              <a:t/>
            </a:r>
            <a:br>
              <a:rPr lang="es-ES" dirty="0" smtClean="0"/>
            </a:br>
            <a:r>
              <a:rPr lang="es-ES" dirty="0" smtClean="0"/>
              <a:t>Adolfo Vargas “El </a:t>
            </a:r>
            <a:r>
              <a:rPr lang="es-ES" dirty="0" err="1" smtClean="0"/>
              <a:t>Fito</a:t>
            </a:r>
            <a:r>
              <a:rPr lang="es-ES" dirty="0" smtClean="0"/>
              <a:t>”</a:t>
            </a:r>
            <a:endParaRPr lang="es-ES" dirty="0"/>
          </a:p>
        </p:txBody>
      </p:sp>
      <p:sp>
        <p:nvSpPr>
          <p:cNvPr id="12291" name="6 CuadroTexto"/>
          <p:cNvSpPr txBox="1">
            <a:spLocks noChangeArrowheads="1"/>
          </p:cNvSpPr>
          <p:nvPr/>
        </p:nvSpPr>
        <p:spPr bwMode="auto">
          <a:xfrm>
            <a:off x="285750" y="1143000"/>
            <a:ext cx="4286250" cy="5078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MX">
                <a:latin typeface="Constantia" pitchFamily="18" charset="0"/>
              </a:rPr>
              <a:t>El año 2002 apareció de repente para entregarnos y compartir todo su talento y trayectoria. </a:t>
            </a:r>
          </a:p>
          <a:p>
            <a:endParaRPr lang="es-MX">
              <a:latin typeface="Constantia" pitchFamily="18" charset="0"/>
            </a:endParaRPr>
          </a:p>
          <a:p>
            <a:r>
              <a:rPr lang="es-MX">
                <a:latin typeface="Constantia" pitchFamily="18" charset="0"/>
              </a:rPr>
              <a:t>Con una voz privilegiada interpreta y deleita nuestras canciones.</a:t>
            </a:r>
            <a:endParaRPr lang="es-ES">
              <a:latin typeface="Constantia" pitchFamily="18" charset="0"/>
            </a:endParaRPr>
          </a:p>
          <a:p>
            <a:endParaRPr lang="es-MX">
              <a:latin typeface="Constantia" pitchFamily="18" charset="0"/>
            </a:endParaRPr>
          </a:p>
          <a:p>
            <a:r>
              <a:rPr lang="es-MX">
                <a:latin typeface="Constantia" pitchFamily="18" charset="0"/>
              </a:rPr>
              <a:t>Profesor de música hace mas de 20 años.</a:t>
            </a:r>
          </a:p>
          <a:p>
            <a:endParaRPr lang="es-MX">
              <a:latin typeface="Constantia" pitchFamily="18" charset="0"/>
            </a:endParaRPr>
          </a:p>
          <a:p>
            <a:r>
              <a:rPr lang="es-MX">
                <a:latin typeface="Constantia" pitchFamily="18" charset="0"/>
              </a:rPr>
              <a:t>Tiene su raíz en Paine, pero por trabajo vive en Codegua.      El 2002 fue premiado como el mejor profesor de la comuna de Codegua; por el trabajo realizado con los jóvenes por el rescate del folclor.</a:t>
            </a:r>
            <a:endParaRPr lang="es-ES">
              <a:latin typeface="Constantia" pitchFamily="18" charset="0"/>
            </a:endParaRPr>
          </a:p>
          <a:p>
            <a:endParaRPr lang="es-MX">
              <a:latin typeface="Constantia" pitchFamily="18" charset="0"/>
            </a:endParaRPr>
          </a:p>
          <a:p>
            <a:r>
              <a:rPr lang="es-MX">
                <a:latin typeface="Constantia" pitchFamily="18" charset="0"/>
              </a:rPr>
              <a:t>Él, es un apasionado para cantar; pasión que lo llevó incluso, a quedar pelado…</a:t>
            </a:r>
            <a:endParaRPr lang="es-ES">
              <a:latin typeface="Constantia" pitchFamily="18" charset="0"/>
            </a:endParaRPr>
          </a:p>
          <a:p>
            <a:r>
              <a:rPr lang="es-MX">
                <a:latin typeface="Constantia" pitchFamily="18" charset="0"/>
              </a:rPr>
              <a:t>“Grande pelado Fito”.</a:t>
            </a:r>
            <a:endParaRPr lang="es-ES">
              <a:latin typeface="Constantia" pitchFamily="18" charset="0"/>
            </a:endParaRPr>
          </a:p>
        </p:txBody>
      </p:sp>
      <p:pic>
        <p:nvPicPr>
          <p:cNvPr id="12292" name="4 Imagen" descr="graneros solo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00588" y="1428750"/>
            <a:ext cx="3908425" cy="442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428596" y="785794"/>
            <a:ext cx="7851648" cy="1214446"/>
          </a:xfrm>
        </p:spPr>
        <p:txBody>
          <a:bodyPr>
            <a:normAutofit fontScale="90000"/>
          </a:bodyPr>
          <a:lstStyle/>
          <a:p>
            <a:pPr algn="l" fontAlgn="auto">
              <a:spcAft>
                <a:spcPts val="0"/>
              </a:spcAft>
              <a:defRPr/>
            </a:pPr>
            <a:r>
              <a:rPr lang="es-ES" dirty="0" smtClean="0"/>
              <a:t/>
            </a:r>
            <a:br>
              <a:rPr lang="es-ES" dirty="0" smtClean="0"/>
            </a:br>
            <a:r>
              <a:rPr lang="es-ES" dirty="0" smtClean="0"/>
              <a:t/>
            </a:r>
            <a:br>
              <a:rPr lang="es-ES" dirty="0" smtClean="0"/>
            </a:br>
            <a:r>
              <a:rPr lang="es-ES" dirty="0" smtClean="0"/>
              <a:t/>
            </a:r>
            <a:br>
              <a:rPr lang="es-ES" dirty="0" smtClean="0"/>
            </a:br>
            <a:r>
              <a:rPr lang="es-ES" dirty="0" smtClean="0"/>
              <a:t/>
            </a:r>
            <a:br>
              <a:rPr lang="es-ES" dirty="0" smtClean="0"/>
            </a:br>
            <a:r>
              <a:rPr lang="es-ES" dirty="0" smtClean="0"/>
              <a:t/>
            </a:r>
            <a:br>
              <a:rPr lang="es-ES" dirty="0" smtClean="0"/>
            </a:br>
            <a:r>
              <a:rPr lang="es-ES" dirty="0" smtClean="0"/>
              <a:t/>
            </a:r>
            <a:br>
              <a:rPr lang="es-ES" dirty="0" smtClean="0"/>
            </a:br>
            <a:r>
              <a:rPr lang="es-ES" dirty="0" smtClean="0"/>
              <a:t/>
            </a:r>
            <a:br>
              <a:rPr lang="es-ES" dirty="0" smtClean="0"/>
            </a:br>
            <a:r>
              <a:rPr lang="es-ES" dirty="0" smtClean="0"/>
              <a:t/>
            </a:r>
            <a:br>
              <a:rPr lang="es-ES" dirty="0" smtClean="0"/>
            </a:br>
            <a:r>
              <a:rPr lang="es-ES" dirty="0" smtClean="0"/>
              <a:t/>
            </a:r>
            <a:br>
              <a:rPr lang="es-ES" dirty="0" smtClean="0"/>
            </a:br>
            <a:r>
              <a:rPr lang="es-ES" dirty="0" smtClean="0"/>
              <a:t>Carlos, Felipe y Adolfo</a:t>
            </a:r>
            <a:br>
              <a:rPr lang="es-ES" dirty="0" smtClean="0"/>
            </a:br>
            <a:endParaRPr lang="es-ES" dirty="0"/>
          </a:p>
        </p:txBody>
      </p:sp>
      <p:pic>
        <p:nvPicPr>
          <p:cNvPr id="13315" name="5 Imagen" descr="trio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22338" y="1376363"/>
            <a:ext cx="5078412" cy="2855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6" name="Rectangle 1"/>
          <p:cNvSpPr>
            <a:spLocks noChangeArrowheads="1"/>
          </p:cNvSpPr>
          <p:nvPr/>
        </p:nvSpPr>
        <p:spPr bwMode="auto">
          <a:xfrm>
            <a:off x="6143625" y="1214438"/>
            <a:ext cx="2571750" cy="5048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es-MX" sz="1400">
                <a:latin typeface="Constantia" pitchFamily="18" charset="0"/>
                <a:cs typeface="Times New Roman" pitchFamily="18" charset="0"/>
              </a:rPr>
              <a:t>Felipe Perez, El Cauro Chico </a:t>
            </a:r>
          </a:p>
          <a:p>
            <a:endParaRPr lang="es-MX" sz="1400">
              <a:latin typeface="Constantia" pitchFamily="18" charset="0"/>
              <a:cs typeface="Times New Roman" pitchFamily="18" charset="0"/>
            </a:endParaRPr>
          </a:p>
          <a:p>
            <a:r>
              <a:rPr lang="es-MX" sz="1400">
                <a:latin typeface="Constantia" pitchFamily="18" charset="0"/>
                <a:cs typeface="Times New Roman" pitchFamily="18" charset="0"/>
              </a:rPr>
              <a:t>Estudia en el Liceo de Buin, tiene 17 años y es un talento natural.</a:t>
            </a:r>
          </a:p>
          <a:p>
            <a:endParaRPr lang="es-MX" sz="1400">
              <a:latin typeface="Constantia" pitchFamily="18" charset="0"/>
              <a:cs typeface="Times New Roman" pitchFamily="18" charset="0"/>
            </a:endParaRPr>
          </a:p>
          <a:p>
            <a:r>
              <a:rPr lang="es-MX" sz="1400">
                <a:latin typeface="Constantia" pitchFamily="18" charset="0"/>
                <a:cs typeface="Times New Roman" pitchFamily="18" charset="0"/>
              </a:rPr>
              <a:t>Lo descubrimos en el año 2005 cuando se creó el “Semillero Chacareros de Paine” donde se formó, aprendió y practicó el folclor de raíz campesina.</a:t>
            </a:r>
          </a:p>
          <a:p>
            <a:endParaRPr lang="es-ES" sz="1400">
              <a:latin typeface="Constantia" pitchFamily="18" charset="0"/>
            </a:endParaRPr>
          </a:p>
          <a:p>
            <a:pPr eaLnBrk="0" hangingPunct="0"/>
            <a:r>
              <a:rPr lang="es-MX" sz="1400">
                <a:latin typeface="Constantia" pitchFamily="18" charset="0"/>
                <a:cs typeface="Times New Roman" pitchFamily="18" charset="0"/>
              </a:rPr>
              <a:t>Era chiquitito, guatón y cabezón, </a:t>
            </a:r>
          </a:p>
          <a:p>
            <a:pPr eaLnBrk="0" hangingPunct="0"/>
            <a:endParaRPr lang="es-MX" sz="1400">
              <a:latin typeface="Constantia" pitchFamily="18" charset="0"/>
              <a:cs typeface="Times New Roman" pitchFamily="18" charset="0"/>
            </a:endParaRPr>
          </a:p>
          <a:p>
            <a:pPr eaLnBrk="0" hangingPunct="0"/>
            <a:r>
              <a:rPr lang="es-MX" sz="1400">
                <a:latin typeface="Constantia" pitchFamily="18" charset="0"/>
                <a:cs typeface="Times New Roman" pitchFamily="18" charset="0"/>
              </a:rPr>
              <a:t>Hoy día es un joven muchacho que pertenece a nuestro grupo hace dos años.</a:t>
            </a:r>
          </a:p>
          <a:p>
            <a:pPr eaLnBrk="0" hangingPunct="0"/>
            <a:endParaRPr lang="es-ES" sz="1400">
              <a:latin typeface="Constantia" pitchFamily="18" charset="0"/>
            </a:endParaRPr>
          </a:p>
          <a:p>
            <a:pPr eaLnBrk="0" hangingPunct="0"/>
            <a:r>
              <a:rPr lang="es-MX" sz="1400">
                <a:latin typeface="Constantia" pitchFamily="18" charset="0"/>
                <a:cs typeface="Times New Roman" pitchFamily="18" charset="0"/>
              </a:rPr>
              <a:t>Toca el Acordeón que es una maravilla, con su juventud trajo frescura e inocencia a nuestro grupo.</a:t>
            </a:r>
            <a:endParaRPr lang="es-MX" sz="1400">
              <a:latin typeface="Constantia" pitchFamily="18" charset="0"/>
            </a:endParaRPr>
          </a:p>
        </p:txBody>
      </p:sp>
      <p:sp>
        <p:nvSpPr>
          <p:cNvPr id="13317" name="Rectangle 2"/>
          <p:cNvSpPr>
            <a:spLocks noChangeArrowheads="1"/>
          </p:cNvSpPr>
          <p:nvPr/>
        </p:nvSpPr>
        <p:spPr bwMode="auto">
          <a:xfrm>
            <a:off x="714375" y="4429125"/>
            <a:ext cx="4929188" cy="198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es-MX" sz="1200">
                <a:latin typeface="Constantia" pitchFamily="18" charset="0"/>
                <a:cs typeface="Times New Roman" pitchFamily="18" charset="0"/>
              </a:rPr>
              <a:t>Carlos Ubal… “Don Carlos”</a:t>
            </a:r>
          </a:p>
          <a:p>
            <a:endParaRPr lang="es-ES" sz="900">
              <a:latin typeface="Constantia" pitchFamily="18" charset="0"/>
            </a:endParaRPr>
          </a:p>
          <a:p>
            <a:pPr eaLnBrk="0" hangingPunct="0"/>
            <a:r>
              <a:rPr lang="es-MX" sz="1200">
                <a:latin typeface="Constantia" pitchFamily="18" charset="0"/>
                <a:cs typeface="Times New Roman" pitchFamily="18" charset="0"/>
              </a:rPr>
              <a:t>Ingeniero comercial e ingeniero en sonido, autor y músico por esencia.   Llega al grupo el 2003, con su ingreso el grupo ha logrado:</a:t>
            </a:r>
          </a:p>
          <a:p>
            <a:pPr eaLnBrk="0" hangingPunct="0"/>
            <a:endParaRPr lang="es-ES" sz="900">
              <a:latin typeface="Constantia" pitchFamily="18" charset="0"/>
            </a:endParaRPr>
          </a:p>
          <a:p>
            <a:pPr eaLnBrk="0" hangingPunct="0"/>
            <a:r>
              <a:rPr lang="es-MX" sz="1200">
                <a:latin typeface="Constantia" pitchFamily="18" charset="0"/>
                <a:cs typeface="Times New Roman" pitchFamily="18" charset="0"/>
              </a:rPr>
              <a:t>Tener nuestro propio estudio, donde hemos grabado las cuatro ultimas producciones: “De Un cuanto hay”, “Pasando por Champa se llega aculeo”, “20 Cuecas bien Zapateadas” y “Villancicos a la Chilena”</a:t>
            </a:r>
            <a:endParaRPr lang="es-ES" sz="900">
              <a:latin typeface="Constantia" pitchFamily="18" charset="0"/>
            </a:endParaRPr>
          </a:p>
          <a:p>
            <a:pPr eaLnBrk="0" hangingPunct="0"/>
            <a:endParaRPr lang="es-ES" sz="900">
              <a:latin typeface="Constantia" pitchFamily="18" charset="0"/>
            </a:endParaRPr>
          </a:p>
          <a:p>
            <a:pPr eaLnBrk="0" hangingPunct="0"/>
            <a:r>
              <a:rPr lang="es-MX" sz="1200">
                <a:latin typeface="Constantia" pitchFamily="18" charset="0"/>
                <a:cs typeface="Times New Roman" pitchFamily="18" charset="0"/>
              </a:rPr>
              <a:t>Es encantador, canta hermoso, de buen genio, muy sonrisal. </a:t>
            </a:r>
          </a:p>
          <a:p>
            <a:pPr eaLnBrk="0" hangingPunct="0"/>
            <a:r>
              <a:rPr lang="es-MX" sz="1200">
                <a:latin typeface="Constantia" pitchFamily="18" charset="0"/>
                <a:cs typeface="Times New Roman" pitchFamily="18" charset="0"/>
              </a:rPr>
              <a:t>Dentro del grupo ejecuta el Bajo.</a:t>
            </a:r>
            <a:endParaRPr lang="es-MX">
              <a:latin typeface="Constant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ujo">
  <a:themeElements>
    <a:clrScheme name="Flujo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ujo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ujo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Flujo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ppt/theme/themeOverride2.xml><?xml version="1.0" encoding="utf-8"?>
<a:themeOverride xmlns:a="http://schemas.openxmlformats.org/drawingml/2006/main">
  <a:clrScheme name="Flujo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163</TotalTime>
  <Words>942</Words>
  <Application>Microsoft Office PowerPoint</Application>
  <PresentationFormat>Presentación en pantalla (4:3)</PresentationFormat>
  <Paragraphs>114</Paragraphs>
  <Slides>12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12</vt:i4>
      </vt:variant>
    </vt:vector>
  </HeadingPairs>
  <TitlesOfParts>
    <vt:vector size="18" baseType="lpstr">
      <vt:lpstr>Constantia</vt:lpstr>
      <vt:lpstr>Arial</vt:lpstr>
      <vt:lpstr>Calibri</vt:lpstr>
      <vt:lpstr>Wingdings 2</vt:lpstr>
      <vt:lpstr>Times New Roman</vt:lpstr>
      <vt:lpstr>Flujo</vt:lpstr>
      <vt:lpstr> Desde Paine “Los Auténticos Chacareros” </vt:lpstr>
      <vt:lpstr> Nuestra Trayectoria “Los Auténticos Chacareros” </vt:lpstr>
      <vt:lpstr>           Eliana Rodríguez La Estercita”</vt:lpstr>
      <vt:lpstr>             José Miguel Meza “Justino” </vt:lpstr>
      <vt:lpstr>             Cecilia Villablanca “La Cecy” </vt:lpstr>
      <vt:lpstr>           Katherine Sepúlveda “La Cata”</vt:lpstr>
      <vt:lpstr>             Rafael Sánchez  “El Amaule” </vt:lpstr>
      <vt:lpstr>         Adolfo Vargas “El Fito”</vt:lpstr>
      <vt:lpstr>         Carlos, Felipe y Adolfo </vt:lpstr>
      <vt:lpstr>         Discografía últimos años </vt:lpstr>
      <vt:lpstr>         Festivales y Televisión </vt:lpstr>
      <vt:lpstr>         Desde Paine… “Los Auténticos Chacareros”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Desde Paine “Los Auténticos Chacareros” </dc:title>
  <dc:creator>JP</dc:creator>
  <cp:lastModifiedBy>Matias Leonicio</cp:lastModifiedBy>
  <cp:revision>20</cp:revision>
  <dcterms:created xsi:type="dcterms:W3CDTF">2009-06-08T00:17:04Z</dcterms:created>
  <dcterms:modified xsi:type="dcterms:W3CDTF">2010-06-30T19:31:47Z</dcterms:modified>
</cp:coreProperties>
</file>